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30"/>
  </p:notesMasterIdLst>
  <p:handoutMasterIdLst>
    <p:handoutMasterId r:id="rId31"/>
  </p:handoutMasterIdLst>
  <p:sldIdLst>
    <p:sldId id="275" r:id="rId2"/>
    <p:sldId id="257" r:id="rId3"/>
    <p:sldId id="267" r:id="rId4"/>
    <p:sldId id="276" r:id="rId5"/>
    <p:sldId id="284" r:id="rId6"/>
    <p:sldId id="294" r:id="rId7"/>
    <p:sldId id="293" r:id="rId8"/>
    <p:sldId id="285" r:id="rId9"/>
    <p:sldId id="283" r:id="rId10"/>
    <p:sldId id="266" r:id="rId11"/>
    <p:sldId id="277" r:id="rId12"/>
    <p:sldId id="295" r:id="rId13"/>
    <p:sldId id="278" r:id="rId14"/>
    <p:sldId id="296" r:id="rId15"/>
    <p:sldId id="272" r:id="rId16"/>
    <p:sldId id="280" r:id="rId17"/>
    <p:sldId id="281" r:id="rId18"/>
    <p:sldId id="279" r:id="rId19"/>
    <p:sldId id="282" r:id="rId20"/>
    <p:sldId id="271" r:id="rId21"/>
    <p:sldId id="289" r:id="rId22"/>
    <p:sldId id="290" r:id="rId23"/>
    <p:sldId id="291" r:id="rId24"/>
    <p:sldId id="288" r:id="rId25"/>
    <p:sldId id="287" r:id="rId26"/>
    <p:sldId id="273" r:id="rId27"/>
    <p:sldId id="274" r:id="rId28"/>
    <p:sldId id="26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7AECE0-1F75-4D5C-B652-025128A0713C}" v="465" dt="2025-01-05T16:28:52.929"/>
    <p1510:client id="{F7562D38-FFC3-4143-ADD3-081C071D562A}" v="471" dt="2025-01-05T05:30:46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1/6/2025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1/6/2025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83" r:id="rId7"/>
    <p:sldLayoutId id="2147483676" r:id="rId8"/>
    <p:sldLayoutId id="2147483679" r:id="rId9"/>
    <p:sldLayoutId id="2147483680" r:id="rId10"/>
    <p:sldLayoutId id="2147483681" r:id="rId11"/>
    <p:sldLayoutId id="2147483682" r:id="rId12"/>
    <p:sldLayoutId id="214748367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Proposed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996261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Step1:</a:t>
            </a:r>
          </a:p>
          <a:p>
            <a:pPr marL="0" indent="0">
              <a:buNone/>
            </a:pPr>
            <a:r>
              <a:rPr lang="en-US" sz="2400"/>
              <a:t>	Compute Dark Channel to identify haze-affected areas.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78854-A995-5FE9-BE2B-54A46EC3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346198"/>
            <a:ext cx="8267700" cy="2710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9B0CD-97BA-289D-DE0D-9E988E3A4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79B44-6827-D0E2-61CE-66876DD3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62" y="2368181"/>
            <a:ext cx="7723876" cy="2366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AA08C9-456C-9904-CE84-F1E19429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512067-9195-C79E-C93C-DC4AED55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Proposed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C7F94-49FD-F6BC-04BA-727A4F9025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863780"/>
            <a:ext cx="8674100" cy="956856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Step 2: </a:t>
            </a:r>
          </a:p>
          <a:p>
            <a:pPr marL="0" indent="0">
              <a:buNone/>
            </a:pPr>
            <a:r>
              <a:rPr lang="en-US" sz="2400"/>
              <a:t>	Estimate atmospheric light using bright pixels.</a:t>
            </a:r>
          </a:p>
        </p:txBody>
      </p:sp>
    </p:spTree>
    <p:extLst>
      <p:ext uri="{BB962C8B-B14F-4D97-AF65-F5344CB8AC3E}">
        <p14:creationId xmlns:p14="http://schemas.microsoft.com/office/powerpoint/2010/main" val="239610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C06EB-A5C9-ADA2-2B87-82FC7F7B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3FBB781-8384-6558-5BD2-1E143BCB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</p:spPr>
        <p:txBody>
          <a:bodyPr/>
          <a:lstStyle/>
          <a:p>
            <a:r>
              <a:rPr lang="en-US"/>
              <a:t>1. Proposed Method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DE5833B-4966-7708-B87C-854C1D86C414}"/>
              </a:ext>
            </a:extLst>
          </p:cNvPr>
          <p:cNvSpPr txBox="1">
            <a:spLocks/>
          </p:cNvSpPr>
          <p:nvPr/>
        </p:nvSpPr>
        <p:spPr>
          <a:xfrm>
            <a:off x="234950" y="1034515"/>
            <a:ext cx="9176469" cy="8695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Step 3: </a:t>
            </a:r>
          </a:p>
          <a:p>
            <a:pPr marL="0" indent="0">
              <a:buNone/>
            </a:pPr>
            <a:r>
              <a:rPr lang="en-US" sz="2400"/>
              <a:t>	Refine transmission map using Guided Image Filtering.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8E082-FCF5-3064-BCA5-740181C3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83" y="2720314"/>
            <a:ext cx="7468642" cy="20576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387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25278-5CE3-D4EA-C972-283BD418B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126BF-81AA-2DFE-6E09-60D945FF7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332245-78E0-39D1-14AE-B74D3A50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Proposed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8DF0E-EF4E-387E-43B7-160C8C4DA7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50" y="897854"/>
            <a:ext cx="9080500" cy="831126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Step 4: </a:t>
            </a:r>
          </a:p>
          <a:p>
            <a:pPr marL="0" indent="0">
              <a:buNone/>
            </a:pPr>
            <a:r>
              <a:rPr lang="en-US" sz="2400"/>
              <a:t>	Restore haze-free image with a radiance recovery formula.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FAF7D-0F1B-606F-B093-B382A9EC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8" y="2631675"/>
            <a:ext cx="8201684" cy="20875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27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850C-F649-B787-AE0B-A528FC7A5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36D341-6493-99FA-E113-E40CEC8E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9EE244-EDE8-C0A9-CCE1-FFF5060A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Proposed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AAC03-2E0A-815B-13EE-90FE05CA40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50" y="897854"/>
            <a:ext cx="9080500" cy="831126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Step </a:t>
            </a:r>
            <a:r>
              <a:rPr lang="vi-VN" sz="2400"/>
              <a:t>5</a:t>
            </a:r>
            <a:r>
              <a:rPr lang="en-US" sz="2400"/>
              <a:t>: </a:t>
            </a:r>
          </a:p>
          <a:p>
            <a:pPr marL="0" indent="0" algn="ctr">
              <a:buNone/>
            </a:pPr>
            <a:r>
              <a:rPr lang="en-US" sz="2400"/>
              <a:t>Guided Image Filtering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B0697-5154-CA10-7F3D-A7B31250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378762"/>
            <a:ext cx="8266176" cy="2100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75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Algorithm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800" y="1512794"/>
            <a:ext cx="8854400" cy="928327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Calculate Dark Channel: </a:t>
            </a:r>
          </a:p>
          <a:p>
            <a:pPr marL="0" indent="0">
              <a:buNone/>
            </a:pPr>
            <a:r>
              <a:rPr lang="en-US" sz="2400"/>
              <a:t>Use a 15x15 patch to find minimum intensities</a:t>
            </a: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20" name="Picture 19" descr="A foggy day in a park&#10;&#10;Description automatically generated">
            <a:extLst>
              <a:ext uri="{FF2B5EF4-FFF2-40B4-BE49-F238E27FC236}">
                <a16:creationId xmlns:a16="http://schemas.microsoft.com/office/drawing/2014/main" id="{979F0E13-C567-6D2D-8668-D888C1C6E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" y="2536552"/>
            <a:ext cx="4175204" cy="3222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3869F-32D4-5BCF-2B65-6838AD5C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754" y="2814137"/>
            <a:ext cx="4687463" cy="1031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CEDA98-2E5A-7DF2-CF80-E2EE90AEBBE0}"/>
              </a:ext>
            </a:extLst>
          </p:cNvPr>
          <p:cNvSpPr txBox="1"/>
          <p:nvPr/>
        </p:nvSpPr>
        <p:spPr>
          <a:xfrm>
            <a:off x="4439353" y="4122964"/>
            <a:ext cx="459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Ω(x) is the local patch centered at pixel x</a:t>
            </a:r>
          </a:p>
        </p:txBody>
      </p:sp>
    </p:spTree>
    <p:extLst>
      <p:ext uri="{BB962C8B-B14F-4D97-AF65-F5344CB8AC3E}">
        <p14:creationId xmlns:p14="http://schemas.microsoft.com/office/powerpoint/2010/main" val="64472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69CB3-A39C-036E-DEB7-A0126B692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47489-D28C-9BF8-B1C2-953B5B4F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4AEF6-37B9-5838-AB34-CA68D5B0C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Algorithm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B324D-A6C6-04B7-1B35-0911141437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/>
              <a:t>Atmospheric Light Estimation: </a:t>
            </a:r>
          </a:p>
          <a:p>
            <a:pPr marL="0" indent="0">
              <a:buNone/>
            </a:pPr>
            <a:r>
              <a:rPr lang="en-US" sz="2400"/>
              <a:t>	Identify brightest dark channel pixels.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14" name="Picture 13" descr="A dark channel with clouds and dark sky&#10;&#10;Description automatically generated with medium confidence">
            <a:extLst>
              <a:ext uri="{FF2B5EF4-FFF2-40B4-BE49-F238E27FC236}">
                <a16:creationId xmlns:a16="http://schemas.microsoft.com/office/drawing/2014/main" id="{E92D92F6-1CCC-DB45-0292-D8E8E2C42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52" y="2057012"/>
            <a:ext cx="5086396" cy="39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7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6C56-008F-65A9-AD41-3EB585AD5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61F515-FDFA-003B-A145-13A84BBC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6914C6-F9F9-A684-893E-A782F07D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Algorithm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6D048-55A6-604B-01CB-7B949757D4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239579" cy="699221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Transmission Map Estimation:</a:t>
            </a:r>
          </a:p>
          <a:p>
            <a:pPr marL="0" indent="0">
              <a:buNone/>
            </a:pPr>
            <a:r>
              <a:rPr lang="en-US" sz="2400"/>
              <a:t>	Compute using normalized images.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16" name="Picture 15" descr="A black and white image of a mountain&#10;&#10;Description automatically generated">
            <a:extLst>
              <a:ext uri="{FF2B5EF4-FFF2-40B4-BE49-F238E27FC236}">
                <a16:creationId xmlns:a16="http://schemas.microsoft.com/office/drawing/2014/main" id="{7F1B0F90-121A-A5ED-54E9-EAD484613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3" y="2277835"/>
            <a:ext cx="4113188" cy="3194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5390-9280-E369-AFA8-01AA3FE4B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51" y="2623969"/>
            <a:ext cx="4086795" cy="847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9C088-7137-2BD3-7550-D7F908A0561E}"/>
              </a:ext>
            </a:extLst>
          </p:cNvPr>
          <p:cNvSpPr txBox="1"/>
          <p:nvPr/>
        </p:nvSpPr>
        <p:spPr>
          <a:xfrm>
            <a:off x="5049986" y="3935187"/>
            <a:ext cx="3634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ω : a parameter to preserve a certain degree of haze </a:t>
            </a:r>
            <a:r>
              <a:rPr lang="en-US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fordepth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perception.</a:t>
            </a:r>
            <a:endParaRPr lang="LID4096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06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EC69F-ECF4-7638-DDDF-11DCA682C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F09587-43C2-4CE1-113F-E15A9238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3A75F-DE26-512C-FD4B-28F6E960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Algorithm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BE089-077C-4BEE-A953-76753D634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353879" cy="919657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Scene Radiance Recovery:</a:t>
            </a:r>
          </a:p>
          <a:p>
            <a:pPr marL="0" indent="0">
              <a:buNone/>
            </a:pPr>
            <a:r>
              <a:rPr lang="en-US" sz="2400"/>
              <a:t>	Restore image using transmission map and light.</a:t>
            </a:r>
          </a:p>
        </p:txBody>
      </p:sp>
      <p:pic>
        <p:nvPicPr>
          <p:cNvPr id="8" name="Picture 7" descr="A view of a park with trees&#10;&#10;Description automatically generated">
            <a:extLst>
              <a:ext uri="{FF2B5EF4-FFF2-40B4-BE49-F238E27FC236}">
                <a16:creationId xmlns:a16="http://schemas.microsoft.com/office/drawing/2014/main" id="{C8EE84E2-FF52-270D-E4F4-267D06C52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3" y="2367643"/>
            <a:ext cx="4600986" cy="3537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1E43D-0B10-82E2-BEDB-F88B26E3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254" y="2496659"/>
            <a:ext cx="3830669" cy="1102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B5C858-9ED7-F020-2CF5-348BE5E69469}"/>
              </a:ext>
            </a:extLst>
          </p:cNvPr>
          <p:cNvSpPr txBox="1"/>
          <p:nvPr/>
        </p:nvSpPr>
        <p:spPr>
          <a:xfrm>
            <a:off x="5216169" y="3965751"/>
            <a:ext cx="3692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t0 is a lower bound to avoid division by zero.</a:t>
            </a:r>
            <a:endParaRPr lang="LID4096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6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uild="p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50D32-F501-3E7B-D85E-CAB24F972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346F85-15EE-06E9-F3E1-F7F058C1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8C2D4-125F-054C-BA7C-61A80FB8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Algorithm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7EFF7-7A73-53C7-ED0F-F9195A451D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288564" cy="740043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Guided Image Filtering: </a:t>
            </a:r>
          </a:p>
          <a:p>
            <a:pPr marL="0" indent="0">
              <a:buNone/>
            </a:pPr>
            <a:r>
              <a:rPr lang="en-US" sz="2400"/>
              <a:t>	Smooth transmission map while preserving edges.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10" name="Picture 9" descr="A foggy landscape with trees and a bench&#10;&#10;Description automatically generated">
            <a:extLst>
              <a:ext uri="{FF2B5EF4-FFF2-40B4-BE49-F238E27FC236}">
                <a16:creationId xmlns:a16="http://schemas.microsoft.com/office/drawing/2014/main" id="{3F932422-2A23-626F-6449-FA113E3C1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7" y="2137937"/>
            <a:ext cx="4961230" cy="38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7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526707" y="1397000"/>
            <a:ext cx="8478747" cy="22572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Single Image Haze Removal Using Dark Channel Prior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9D53F3-A20F-4F51-F73C-04B6F7149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749009"/>
              </p:ext>
            </p:extLst>
          </p:nvPr>
        </p:nvGraphicFramePr>
        <p:xfrm>
          <a:off x="674255" y="3675011"/>
          <a:ext cx="483985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618">
                  <a:extLst>
                    <a:ext uri="{9D8B030D-6E8A-4147-A177-3AD203B41FA5}">
                      <a16:colId xmlns:a16="http://schemas.microsoft.com/office/drawing/2014/main" val="663556937"/>
                    </a:ext>
                  </a:extLst>
                </a:gridCol>
                <a:gridCol w="3057237">
                  <a:extLst>
                    <a:ext uri="{9D8B030D-6E8A-4147-A177-3AD203B41FA5}">
                      <a16:colId xmlns:a16="http://schemas.microsoft.com/office/drawing/2014/main" val="1505705163"/>
                    </a:ext>
                  </a:extLst>
                </a:gridCol>
              </a:tblGrid>
              <a:tr h="134851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COURSE: </a:t>
                      </a:r>
                      <a:endParaRPr lang="LID4096"/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ET4591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3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SUPERVISOR:</a:t>
                      </a:r>
                      <a:endParaRPr lang="LID4096"/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Assoc.Prof</a:t>
                      </a:r>
                      <a:r>
                        <a:rPr lang="en-US" b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 </a:t>
                      </a:r>
                      <a:r>
                        <a:rPr lang="en-US" b="1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</a:t>
                      </a:r>
                      <a:r>
                        <a:rPr lang="en-US" b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-Lan 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err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Assoc.Prof</a:t>
                      </a:r>
                      <a:r>
                        <a:rPr lang="en-US" b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 Thanh-Hai Tran</a:t>
                      </a:r>
                      <a:endParaRPr lang="LID4096" b="1">
                        <a:solidFill>
                          <a:srgbClr val="C0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53817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54FF19-24A3-8CBC-3703-2EDF1B3D6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39503"/>
              </p:ext>
            </p:extLst>
          </p:nvPr>
        </p:nvGraphicFramePr>
        <p:xfrm>
          <a:off x="674255" y="4680851"/>
          <a:ext cx="3269673" cy="991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554">
                  <a:extLst>
                    <a:ext uri="{9D8B030D-6E8A-4147-A177-3AD203B41FA5}">
                      <a16:colId xmlns:a16="http://schemas.microsoft.com/office/drawing/2014/main" val="794089207"/>
                    </a:ext>
                  </a:extLst>
                </a:gridCol>
                <a:gridCol w="1410119">
                  <a:extLst>
                    <a:ext uri="{9D8B030D-6E8A-4147-A177-3AD203B41FA5}">
                      <a16:colId xmlns:a16="http://schemas.microsoft.com/office/drawing/2014/main" val="3794746367"/>
                    </a:ext>
                  </a:extLst>
                </a:gridCol>
              </a:tblGrid>
              <a:tr h="495693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Le Hong Anh</a:t>
                      </a:r>
                      <a:r>
                        <a:rPr lang="vi-VN" sz="1800" b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endParaRPr lang="LID4096" b="1">
                        <a:solidFill>
                          <a:srgbClr val="C0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20224300</a:t>
                      </a:r>
                      <a:endParaRPr lang="LID4096" b="1">
                        <a:solidFill>
                          <a:srgbClr val="C0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337891"/>
                  </a:ext>
                </a:extLst>
              </a:tr>
              <a:tr h="495693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Bui Minh Ngoc </a:t>
                      </a:r>
                      <a:endParaRPr lang="LID4096" b="1">
                        <a:solidFill>
                          <a:srgbClr val="C0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1">
                          <a:solidFill>
                            <a:srgbClr val="C0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20224328</a:t>
                      </a:r>
                      <a:endParaRPr lang="LID4096" b="1">
                        <a:solidFill>
                          <a:srgbClr val="C0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533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161-A6C1-F8C7-C9A5-5CD5BD5C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3A2EBD-D26A-655D-8A72-9D656A632985}"/>
              </a:ext>
            </a:extLst>
          </p:cNvPr>
          <p:cNvSpPr txBox="1">
            <a:spLocks/>
          </p:cNvSpPr>
          <p:nvPr/>
        </p:nvSpPr>
        <p:spPr>
          <a:xfrm>
            <a:off x="346138" y="1009810"/>
            <a:ext cx="845172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/>
              <a:t>Datasets:</a:t>
            </a:r>
            <a:endParaRPr lang="en-US" sz="240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BA928B0-3025-2AC9-6F9C-F2ED9443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/>
              <a:t>3.1 Experiment</a:t>
            </a:r>
          </a:p>
        </p:txBody>
      </p:sp>
      <p:pic>
        <p:nvPicPr>
          <p:cNvPr id="9" name="Picture 8" descr="Shoes on the side of a river&#10;&#10;Description automatically generated">
            <a:extLst>
              <a:ext uri="{FF2B5EF4-FFF2-40B4-BE49-F238E27FC236}">
                <a16:creationId xmlns:a16="http://schemas.microsoft.com/office/drawing/2014/main" id="{9CC49A21-583C-1023-3ADD-F39CDBDF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62" y="3775616"/>
            <a:ext cx="2787438" cy="1860615"/>
          </a:xfrm>
          <a:prstGeom prst="rect">
            <a:avLst/>
          </a:prstGeom>
        </p:spPr>
      </p:pic>
      <p:pic>
        <p:nvPicPr>
          <p:cNvPr id="11" name="Picture 10" descr="Golden Gate Bridge over water with a bridge in the background&#10;&#10;Description automatically generated">
            <a:extLst>
              <a:ext uri="{FF2B5EF4-FFF2-40B4-BE49-F238E27FC236}">
                <a16:creationId xmlns:a16="http://schemas.microsoft.com/office/drawing/2014/main" id="{E5515903-D0EE-9626-67A1-E18CD036B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6" y="3781333"/>
            <a:ext cx="2787437" cy="1860614"/>
          </a:xfrm>
          <a:prstGeom prst="rect">
            <a:avLst/>
          </a:prstGeom>
        </p:spPr>
      </p:pic>
      <p:pic>
        <p:nvPicPr>
          <p:cNvPr id="13" name="Picture 12" descr="A dirt road in a foggy area&#10;&#10;Description automatically generated">
            <a:extLst>
              <a:ext uri="{FF2B5EF4-FFF2-40B4-BE49-F238E27FC236}">
                <a16:creationId xmlns:a16="http://schemas.microsoft.com/office/drawing/2014/main" id="{5C09E6F3-D8F2-D103-1519-05DE839F0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40" y="1741330"/>
            <a:ext cx="2205431" cy="1554828"/>
          </a:xfrm>
          <a:prstGeom prst="rect">
            <a:avLst/>
          </a:prstGeom>
        </p:spPr>
      </p:pic>
      <p:pic>
        <p:nvPicPr>
          <p:cNvPr id="15" name="Picture 14" descr="A high angle view of a city&#10;&#10;Description automatically generated">
            <a:extLst>
              <a:ext uri="{FF2B5EF4-FFF2-40B4-BE49-F238E27FC236}">
                <a16:creationId xmlns:a16="http://schemas.microsoft.com/office/drawing/2014/main" id="{54CCB3B0-FA1A-23D1-E274-9A4CE3C19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49" y="1747629"/>
            <a:ext cx="2769384" cy="1557779"/>
          </a:xfrm>
          <a:prstGeom prst="rect">
            <a:avLst/>
          </a:prstGeom>
        </p:spPr>
      </p:pic>
      <p:pic>
        <p:nvPicPr>
          <p:cNvPr id="17" name="Picture 16" descr="A foggy city with buildings&#10;&#10;Description automatically generated">
            <a:extLst>
              <a:ext uri="{FF2B5EF4-FFF2-40B4-BE49-F238E27FC236}">
                <a16:creationId xmlns:a16="http://schemas.microsoft.com/office/drawing/2014/main" id="{5550FA63-FFFA-BB82-B7A5-7248C46D8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7" y="1747629"/>
            <a:ext cx="2769384" cy="1557779"/>
          </a:xfrm>
          <a:prstGeom prst="rect">
            <a:avLst/>
          </a:prstGeom>
        </p:spPr>
      </p:pic>
      <p:pic>
        <p:nvPicPr>
          <p:cNvPr id="19" name="Picture 18" descr="A path in a forest with leaves on the ground&#10;&#10;Description automatically generated">
            <a:extLst>
              <a:ext uri="{FF2B5EF4-FFF2-40B4-BE49-F238E27FC236}">
                <a16:creationId xmlns:a16="http://schemas.microsoft.com/office/drawing/2014/main" id="{0F6904C8-4AE7-5FDB-294C-C1B081C20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40" y="3772758"/>
            <a:ext cx="2562443" cy="171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D4F72-E669-FAE9-1BFA-E3E7AC94A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28EB5-8834-8E64-2095-914604437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3734255-4032-3294-BC54-DF497BC9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/>
              <a:t>3.1 Experiment</a:t>
            </a:r>
          </a:p>
        </p:txBody>
      </p:sp>
      <p:pic>
        <p:nvPicPr>
          <p:cNvPr id="3" name="Picture 2" descr="A collage of images of buildings&#10;&#10;Description automatically generated">
            <a:extLst>
              <a:ext uri="{FF2B5EF4-FFF2-40B4-BE49-F238E27FC236}">
                <a16:creationId xmlns:a16="http://schemas.microsoft.com/office/drawing/2014/main" id="{AB1AD492-3658-EC13-5235-D0A2BAC31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9" b="6868"/>
          <a:stretch/>
        </p:blipFill>
        <p:spPr>
          <a:xfrm>
            <a:off x="235077" y="1005840"/>
            <a:ext cx="832104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6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05F4-06DB-6EC8-44BC-B2CF897FB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2AAC1-AB6E-27D8-4AF1-A0FAA640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CEACE12-9D95-E9B5-008C-02C2A344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/>
              <a:t>3.1 Experiment</a:t>
            </a:r>
          </a:p>
        </p:txBody>
      </p:sp>
      <p:pic>
        <p:nvPicPr>
          <p:cNvPr id="4" name="Picture 3" descr="A collage of images of trees&#10;&#10;Description automatically generated">
            <a:extLst>
              <a:ext uri="{FF2B5EF4-FFF2-40B4-BE49-F238E27FC236}">
                <a16:creationId xmlns:a16="http://schemas.microsoft.com/office/drawing/2014/main" id="{C02FA980-5E1D-B501-566D-606282197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0" y="1168685"/>
            <a:ext cx="8657965" cy="45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44C5B-740A-B5AF-0A31-53971798A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DF7E9-B935-D8B4-FF20-DB57CBCE0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C7C75C1-523D-3653-2E27-E7405B9F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/>
              <a:t>3.1 Experiment</a:t>
            </a:r>
          </a:p>
        </p:txBody>
      </p:sp>
      <p:pic>
        <p:nvPicPr>
          <p:cNvPr id="3" name="Picture 2" descr="A collage of images of a city&#10;&#10;Description automatically generated">
            <a:extLst>
              <a:ext uri="{FF2B5EF4-FFF2-40B4-BE49-F238E27FC236}">
                <a16:creationId xmlns:a16="http://schemas.microsoft.com/office/drawing/2014/main" id="{B9B9B1FB-46F0-A4C7-EAAB-3B2B3405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7" y="1295400"/>
            <a:ext cx="8557260" cy="44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1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49785-5C7B-E98D-B08B-E6EF6A95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8A103-D0A3-37B7-4B53-01109FC9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0AC3D8C-85F7-BE1F-3735-BBCBE8A5F788}"/>
              </a:ext>
            </a:extLst>
          </p:cNvPr>
          <p:cNvSpPr txBox="1">
            <a:spLocks/>
          </p:cNvSpPr>
          <p:nvPr/>
        </p:nvSpPr>
        <p:spPr>
          <a:xfrm>
            <a:off x="346138" y="1110394"/>
            <a:ext cx="7850805" cy="19512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/>
              <a:t>Experimental Results:</a:t>
            </a:r>
          </a:p>
          <a:p>
            <a:pPr marL="0" indent="0">
              <a:buNone/>
            </a:pPr>
            <a:r>
              <a:rPr lang="en-US" sz="2400"/>
              <a:t>	Significant visibility improvement.</a:t>
            </a:r>
          </a:p>
          <a:p>
            <a:pPr marL="0" indent="0">
              <a:buNone/>
            </a:pPr>
            <a:r>
              <a:rPr lang="en-US" sz="2400"/>
              <a:t>	Guided Image Filtering reduced artifacts.</a:t>
            </a:r>
          </a:p>
          <a:p>
            <a:pPr marL="0" indent="0">
              <a:buNone/>
            </a:pPr>
            <a:r>
              <a:rPr lang="en-US" sz="2400"/>
              <a:t>	Efficient for real-time applications.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A3FF840-BD6A-A0A9-6B00-A70B03494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/>
              <a:t>3.1 Experiment</a:t>
            </a:r>
          </a:p>
        </p:txBody>
      </p:sp>
    </p:spTree>
    <p:extLst>
      <p:ext uri="{BB962C8B-B14F-4D97-AF65-F5344CB8AC3E}">
        <p14:creationId xmlns:p14="http://schemas.microsoft.com/office/powerpoint/2010/main" val="390703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80C4-C3F6-BB76-781B-D822F6AE1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45FB1-B352-6262-BE5B-74488731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F0A65D1-4AB9-5076-A2EA-CE4CE313C211}"/>
              </a:ext>
            </a:extLst>
          </p:cNvPr>
          <p:cNvSpPr txBox="1">
            <a:spLocks/>
          </p:cNvSpPr>
          <p:nvPr/>
        </p:nvSpPr>
        <p:spPr>
          <a:xfrm>
            <a:off x="346138" y="1110394"/>
            <a:ext cx="845172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/>
              <a:t>Discussion:</a:t>
            </a:r>
          </a:p>
          <a:p>
            <a:pPr marL="0" indent="0">
              <a:buNone/>
            </a:pPr>
            <a:r>
              <a:rPr lang="en-US" sz="2400"/>
              <a:t>	Effectiveness: The DCP method effectively removes haze and enhances image visibility. The use of Guided Image Filtering further improves the results by eliminating artifacts.</a:t>
            </a:r>
          </a:p>
          <a:p>
            <a:pPr marL="0" indent="0">
              <a:buNone/>
            </a:pPr>
            <a:r>
              <a:rPr lang="en-US" sz="2400"/>
              <a:t>	Performance: The method is computationally efficient, suitable for real-time applications. However, large images and high-resolution inputs may require optimization to reduce processing time.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3A61F048-AF15-7D6C-AB56-5C12D7E22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/>
              <a:t>3. Experiment</a:t>
            </a:r>
          </a:p>
        </p:txBody>
      </p:sp>
    </p:spTree>
    <p:extLst>
      <p:ext uri="{BB962C8B-B14F-4D97-AF65-F5344CB8AC3E}">
        <p14:creationId xmlns:p14="http://schemas.microsoft.com/office/powerpoint/2010/main" val="224273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E6E5C-9744-5884-9CF6-BA4CC119C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950" y="1323475"/>
            <a:ext cx="8290306" cy="3142390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Conclusions </a:t>
            </a:r>
          </a:p>
          <a:p>
            <a:pPr marL="0" indent="0">
              <a:buNone/>
            </a:pPr>
            <a:r>
              <a:rPr lang="en-US"/>
              <a:t>	The DCP-based method successfully </a:t>
            </a:r>
            <a:r>
              <a:rPr lang="en-US" err="1"/>
              <a:t>removeshaze</a:t>
            </a:r>
            <a:r>
              <a:rPr lang="en-US"/>
              <a:t> from single images, enhancing visibility </a:t>
            </a:r>
            <a:r>
              <a:rPr lang="en-US" err="1"/>
              <a:t>andclarity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	Refinement techniques such as Guided </a:t>
            </a:r>
            <a:r>
              <a:rPr lang="en-US" err="1"/>
              <a:t>ImageFiltering</a:t>
            </a:r>
            <a:r>
              <a:rPr lang="en-US"/>
              <a:t> are crucial for eliminating artifacts </a:t>
            </a:r>
            <a:r>
              <a:rPr lang="en-US" err="1"/>
              <a:t>andachieving</a:t>
            </a:r>
            <a:r>
              <a:rPr lang="en-US"/>
              <a:t> high-quality dehazed images.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85C89-7D1D-5A90-6795-7FC575F1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DB492F8-1F37-C5DA-978E-B27E56303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</p:spPr>
        <p:txBody>
          <a:bodyPr/>
          <a:lstStyle/>
          <a:p>
            <a:r>
              <a:rPr lang="en-US"/>
              <a:t>3. Experiment</a:t>
            </a:r>
          </a:p>
        </p:txBody>
      </p:sp>
    </p:spTree>
    <p:extLst>
      <p:ext uri="{BB962C8B-B14F-4D97-AF65-F5344CB8AC3E}">
        <p14:creationId xmlns:p14="http://schemas.microsoft.com/office/powerpoint/2010/main" val="258106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331FF-7367-F4F4-10DC-9F4CB489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5BA0D-33C2-2FFC-BFBC-D1CF3837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Future Works</a:t>
            </a:r>
          </a:p>
          <a:p>
            <a:pPr marL="0" indent="0">
              <a:buNone/>
            </a:pPr>
            <a:r>
              <a:rPr lang="en-US"/>
              <a:t>	Optimization: Further work is needed to optimize the algorithm for faster processing, especially for large images.</a:t>
            </a:r>
          </a:p>
          <a:p>
            <a:pPr marL="0" indent="0">
              <a:buNone/>
            </a:pPr>
            <a:r>
              <a:rPr lang="en-US"/>
              <a:t>	Handling Complex Scenes: Addressing challenges in scenes with white objects like snow or highly reflective surfaces. </a:t>
            </a:r>
          </a:p>
          <a:p>
            <a:pPr marL="0" indent="0">
              <a:buNone/>
            </a:pPr>
            <a:r>
              <a:rPr lang="en-US"/>
              <a:t>	Real-time Applications: Developing real-time implementations for video processing and surveillance systems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2E3F9749-9CA3-6D10-1C43-7C2D999C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</p:spPr>
        <p:txBody>
          <a:bodyPr/>
          <a:lstStyle/>
          <a:p>
            <a:r>
              <a:rPr lang="en-US"/>
              <a:t>3. Experiment</a:t>
            </a:r>
          </a:p>
        </p:txBody>
      </p:sp>
    </p:spTree>
    <p:extLst>
      <p:ext uri="{BB962C8B-B14F-4D97-AF65-F5344CB8AC3E}">
        <p14:creationId xmlns:p14="http://schemas.microsoft.com/office/powerpoint/2010/main" val="113095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/>
              <a:t>Table of contents: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I. Introduction</a:t>
            </a:r>
          </a:p>
          <a:p>
            <a:pPr marL="457200" lvl="1" indent="0" defTabSz="4572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 Statement</a:t>
            </a:r>
          </a:p>
          <a:p>
            <a:pPr marL="457200" lvl="1" indent="0" defTabSz="4572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Input/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</a:p>
          <a:p>
            <a:pPr marL="457200" lvl="1" indent="0" defTabSz="4572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</a:t>
            </a:r>
            <a:r>
              <a:rPr kumimoji="0" lang="en-U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Challenges</a:t>
            </a:r>
            <a:endParaRPr kumimoji="0" lang="vi-VN" sz="2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vi-VN" sz="3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II</a:t>
            </a:r>
            <a:r>
              <a:rPr kumimoji="0" lang="vi-VN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Proposed Method</a:t>
            </a:r>
          </a:p>
          <a:p>
            <a:pPr marL="457200" lvl="1" indent="0" defTabSz="4572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vi-VN" sz="28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1. Data Structure</a:t>
            </a:r>
          </a:p>
          <a:p>
            <a:pPr marL="457200" lvl="1" indent="0" defTabSz="4572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vi-VN" sz="28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2. Algorithm</a:t>
            </a:r>
          </a:p>
          <a:p>
            <a:pPr marL="457200" lvl="1" indent="0" defTabSz="45720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Experiment</a:t>
            </a:r>
            <a:endParaRPr lang="vi-VN" sz="2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III. Conclusion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642616"/>
            <a:ext cx="8449056" cy="5843016"/>
          </a:xfrm>
        </p:spPr>
        <p:txBody>
          <a:bodyPr/>
          <a:lstStyle/>
          <a:p>
            <a:pPr marL="1371600" indent="-1371600">
              <a:buFont typeface="+mj-lt"/>
              <a:buAutoNum type="romanUcPeriod"/>
            </a:pPr>
            <a:r>
              <a:rPr kumimoji="0" lang="en-US" sz="96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  <a:br>
              <a:rPr kumimoji="0" lang="vi-VN" sz="96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217A1-45F0-1AE7-0C33-E3FF40B5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5486B-3AAB-E253-3296-20CEEA13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Problem Statement</a:t>
            </a:r>
            <a:br>
              <a:rPr lang="en-US"/>
            </a:br>
            <a:endParaRPr lang="en-US" b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A365A-CEAC-E4AA-3F48-6FD7BC2ED80B}"/>
              </a:ext>
            </a:extLst>
          </p:cNvPr>
          <p:cNvSpPr txBox="1"/>
          <p:nvPr/>
        </p:nvSpPr>
        <p:spPr>
          <a:xfrm>
            <a:off x="91494" y="938892"/>
            <a:ext cx="881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Reccent</a:t>
            </a:r>
            <a:r>
              <a:rPr lang="en-US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issue: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Due to the prevalent poor atmospheric conditions in many regions today, outdoor images often suffer significant degradation, leading to a reduction in visibility and making the analysis and interpretation of visual data increasingly challenging.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73EEB-E3ED-6BBE-39B1-713001240E64}"/>
              </a:ext>
            </a:extLst>
          </p:cNvPr>
          <p:cNvSpPr txBox="1"/>
          <p:nvPr/>
        </p:nvSpPr>
        <p:spPr>
          <a:xfrm>
            <a:off x="235077" y="2547761"/>
            <a:ext cx="2900009" cy="262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Such conditions, including haze, fog, and pollution, obscure critical details in images, which can be detrimental in various applications, such as surveillance, autonomous navigation, and environmental monitoring.</a:t>
            </a:r>
            <a:endParaRPr lang="LID4096"/>
          </a:p>
        </p:txBody>
      </p:sp>
      <p:pic>
        <p:nvPicPr>
          <p:cNvPr id="5" name="Picture 4" descr="A person sitting on a bench in a park&#10;&#10;Description automatically generated">
            <a:extLst>
              <a:ext uri="{FF2B5EF4-FFF2-40B4-BE49-F238E27FC236}">
                <a16:creationId xmlns:a16="http://schemas.microsoft.com/office/drawing/2014/main" id="{41C7FC28-8DA1-9DB5-9104-614D77E2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32" y="4300202"/>
            <a:ext cx="2501464" cy="1654193"/>
          </a:xfrm>
          <a:prstGeom prst="rect">
            <a:avLst/>
          </a:prstGeom>
        </p:spPr>
      </p:pic>
      <p:pic>
        <p:nvPicPr>
          <p:cNvPr id="6" name="Picture 5" descr="A view of a valley with trees&#10;&#10;Description automatically generated">
            <a:extLst>
              <a:ext uri="{FF2B5EF4-FFF2-40B4-BE49-F238E27FC236}">
                <a16:creationId xmlns:a16="http://schemas.microsoft.com/office/drawing/2014/main" id="{B9C4C566-CCBF-922B-C716-3486EF6AB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r="16719"/>
          <a:stretch/>
        </p:blipFill>
        <p:spPr>
          <a:xfrm>
            <a:off x="3411443" y="2563035"/>
            <a:ext cx="1731930" cy="1731930"/>
          </a:xfrm>
          <a:prstGeom prst="rect">
            <a:avLst/>
          </a:prstGeom>
        </p:spPr>
      </p:pic>
      <p:pic>
        <p:nvPicPr>
          <p:cNvPr id="8" name="Picture 7" descr="A person standing in the water&#10;&#10;Description automatically generated">
            <a:extLst>
              <a:ext uri="{FF2B5EF4-FFF2-40B4-BE49-F238E27FC236}">
                <a16:creationId xmlns:a16="http://schemas.microsoft.com/office/drawing/2014/main" id="{5F45A49A-CC87-DC46-5441-D43EB639C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19" y="4294964"/>
            <a:ext cx="2773850" cy="1657375"/>
          </a:xfrm>
          <a:prstGeom prst="rect">
            <a:avLst/>
          </a:prstGeom>
        </p:spPr>
      </p:pic>
      <p:pic>
        <p:nvPicPr>
          <p:cNvPr id="12" name="Picture 11" descr="A large building with a large roof&#10;&#10;Description automatically generated with medium confidence">
            <a:extLst>
              <a:ext uri="{FF2B5EF4-FFF2-40B4-BE49-F238E27FC236}">
                <a16:creationId xmlns:a16="http://schemas.microsoft.com/office/drawing/2014/main" id="{6EF7C315-DAFC-AB7A-209F-12DF7BE31A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r="16775"/>
          <a:stretch/>
        </p:blipFill>
        <p:spPr>
          <a:xfrm>
            <a:off x="5135454" y="2563035"/>
            <a:ext cx="1731929" cy="1731929"/>
          </a:xfrm>
          <a:prstGeom prst="rect">
            <a:avLst/>
          </a:prstGeom>
        </p:spPr>
      </p:pic>
      <p:pic>
        <p:nvPicPr>
          <p:cNvPr id="16" name="Picture 15" descr="A foggy path with trees&#10;&#10;Description automatically generated">
            <a:extLst>
              <a:ext uri="{FF2B5EF4-FFF2-40B4-BE49-F238E27FC236}">
                <a16:creationId xmlns:a16="http://schemas.microsoft.com/office/drawing/2014/main" id="{FF6A619C-A503-90F6-B0B9-ECAEAB7395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867383" y="2563035"/>
            <a:ext cx="1733986" cy="17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72CFC-E48D-B678-8505-92C1A00B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D39453-8B09-75E5-CC5F-D5DEF207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</p:spPr>
        <p:txBody>
          <a:bodyPr/>
          <a:lstStyle/>
          <a:p>
            <a:r>
              <a:rPr lang="en-US"/>
              <a:t>1. Problem Statement</a:t>
            </a:r>
            <a:br>
              <a:rPr lang="en-US"/>
            </a:br>
            <a:endParaRPr lang="en-US" b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7D131-0A89-0ADC-33A8-46176684D6D6}"/>
              </a:ext>
            </a:extLst>
          </p:cNvPr>
          <p:cNvSpPr txBox="1"/>
          <p:nvPr/>
        </p:nvSpPr>
        <p:spPr>
          <a:xfrm>
            <a:off x="426358" y="1036987"/>
            <a:ext cx="8482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1800" kern="120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 Dark Channel Prior (DCP) method was used to effectively dehaze these images, restoring their clarity and enhancing their usability for accurate analysis and decision-making.</a:t>
            </a:r>
            <a:endParaRPr lang="LID4096"/>
          </a:p>
        </p:txBody>
      </p:sp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90EDAB90-BD53-EAAB-DBA5-12FD5CE01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7507"/>
            <a:ext cx="9144000" cy="339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6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17D58-4878-143F-A48B-D47C3535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7BF05-A688-EE04-9147-C462DD2119E2}"/>
              </a:ext>
            </a:extLst>
          </p:cNvPr>
          <p:cNvSpPr txBox="1"/>
          <p:nvPr/>
        </p:nvSpPr>
        <p:spPr>
          <a:xfrm>
            <a:off x="22516" y="1059504"/>
            <a:ext cx="343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Enhances Image Clarity: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31A98B-C0A0-FEDD-EFDB-A24BF806F8B7}"/>
              </a:ext>
            </a:extLst>
          </p:cNvPr>
          <p:cNvSpPr txBox="1"/>
          <p:nvPr/>
        </p:nvSpPr>
        <p:spPr>
          <a:xfrm>
            <a:off x="355021" y="1524646"/>
            <a:ext cx="4216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Removes haze to restore details and improve overall image quality.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72672-E4A9-B720-9574-CE4764F5C9C5}"/>
              </a:ext>
            </a:extLst>
          </p:cNvPr>
          <p:cNvSpPr txBox="1"/>
          <p:nvPr/>
        </p:nvSpPr>
        <p:spPr>
          <a:xfrm>
            <a:off x="22516" y="2232532"/>
            <a:ext cx="7266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Supports Critical Applications: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D8B08-5518-C5E9-B7E1-A1B4D5429729}"/>
              </a:ext>
            </a:extLst>
          </p:cNvPr>
          <p:cNvSpPr txBox="1"/>
          <p:nvPr/>
        </p:nvSpPr>
        <p:spPr>
          <a:xfrm>
            <a:off x="198006" y="2724391"/>
            <a:ext cx="57132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Autonomous Vehicles: </a:t>
            </a:r>
          </a:p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Helps with obstacle detection and accurate navigation.</a:t>
            </a:r>
          </a:p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Surveillance Systems: </a:t>
            </a:r>
          </a:p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Enhances visibility for monitoring and identifying objects in adverse weather</a:t>
            </a:r>
          </a:p>
          <a:p>
            <a:r>
              <a:rPr lang="en-US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conditions.</a:t>
            </a:r>
          </a:p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Satellite and Drone Imaging: </a:t>
            </a:r>
          </a:p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Improves image quality for environment-</a:t>
            </a:r>
          </a:p>
          <a:p>
            <a:r>
              <a:rPr lang="en-US" sz="20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tal</a:t>
            </a:r>
            <a:r>
              <a:rPr lang="en-US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monitoring, urban planning, and disaster assessment.</a:t>
            </a:r>
            <a:endParaRPr lang="LID4096" sz="20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8" name="Picture 17" descr="A car with a green circle around it&#10;&#10;Description automatically generated with medium confidence">
            <a:extLst>
              <a:ext uri="{FF2B5EF4-FFF2-40B4-BE49-F238E27FC236}">
                <a16:creationId xmlns:a16="http://schemas.microsoft.com/office/drawing/2014/main" id="{1F2279A6-DD1D-5FC5-86B6-456D7E303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94" y="3719572"/>
            <a:ext cx="3685059" cy="2072846"/>
          </a:xfrm>
          <a:prstGeom prst="rect">
            <a:avLst/>
          </a:prstGeom>
        </p:spPr>
      </p:pic>
      <p:pic>
        <p:nvPicPr>
          <p:cNvPr id="20" name="Picture 19" descr="A comparison of a lake and mountains&#10;&#10;Description automatically generated">
            <a:extLst>
              <a:ext uri="{FF2B5EF4-FFF2-40B4-BE49-F238E27FC236}">
                <a16:creationId xmlns:a16="http://schemas.microsoft.com/office/drawing/2014/main" id="{85FFE037-BB06-D647-32B7-4BF9BFE1E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10747" r="6623" b="5189"/>
          <a:stretch/>
        </p:blipFill>
        <p:spPr>
          <a:xfrm>
            <a:off x="5064094" y="912612"/>
            <a:ext cx="3606578" cy="2225816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7BB254BF-5064-DC68-EC54-180822B5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</p:spPr>
        <p:txBody>
          <a:bodyPr/>
          <a:lstStyle/>
          <a:p>
            <a:r>
              <a:rPr lang="en-US"/>
              <a:t>1. Problem Statement</a:t>
            </a:r>
            <a:br>
              <a:rPr lang="en-US"/>
            </a:b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19499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BDF71-FBCB-CA16-AA47-BEDC618DF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92590-94CE-7FF9-1432-3DFF5DB2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5EF86-5B21-6838-A56F-3BFC23596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2. Input/ Output</a:t>
            </a:r>
            <a:br>
              <a:rPr lang="en-US"/>
            </a:br>
            <a:endParaRPr lang="en-US"/>
          </a:p>
        </p:txBody>
      </p:sp>
      <p:pic>
        <p:nvPicPr>
          <p:cNvPr id="3" name="Picture 2" descr="A grassy area with trees and a bench&#10;&#10;Description automatically generated">
            <a:extLst>
              <a:ext uri="{FF2B5EF4-FFF2-40B4-BE49-F238E27FC236}">
                <a16:creationId xmlns:a16="http://schemas.microsoft.com/office/drawing/2014/main" id="{4A329D4E-DE69-8D79-34F7-570239D83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r="4483" b="9721"/>
          <a:stretch/>
        </p:blipFill>
        <p:spPr>
          <a:xfrm>
            <a:off x="4818890" y="1808211"/>
            <a:ext cx="3968494" cy="3241578"/>
          </a:xfrm>
          <a:prstGeom prst="rect">
            <a:avLst/>
          </a:prstGeom>
        </p:spPr>
      </p:pic>
      <p:pic>
        <p:nvPicPr>
          <p:cNvPr id="12" name="Picture 11" descr="A foggy day in a park&#10;&#10;Description automatically generated">
            <a:extLst>
              <a:ext uri="{FF2B5EF4-FFF2-40B4-BE49-F238E27FC236}">
                <a16:creationId xmlns:a16="http://schemas.microsoft.com/office/drawing/2014/main" id="{73177961-43B5-533E-284E-A6D58B2E3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r="2977" b="7187"/>
          <a:stretch/>
        </p:blipFill>
        <p:spPr>
          <a:xfrm>
            <a:off x="548639" y="1740785"/>
            <a:ext cx="4055185" cy="330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4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9D27F-0C20-E949-C551-9B716D687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F629-B57E-DFC4-B1E5-6EB22DE3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262" y="1485900"/>
            <a:ext cx="7237476" cy="2857500"/>
          </a:xfrm>
        </p:spPr>
        <p:txBody>
          <a:bodyPr/>
          <a:lstStyle/>
          <a:p>
            <a:pPr marL="1371600" indent="-1371600">
              <a:buFont typeface="+mj-lt"/>
              <a:buAutoNum type="romanUcPeriod" startAt="2"/>
            </a:pPr>
            <a:r>
              <a:rPr kumimoji="0" lang="vi-VN" sz="96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Proposed Method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1189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672</Words>
  <Application>Microsoft Office PowerPoint</Application>
  <PresentationFormat>On-screen Show (4:3)</PresentationFormat>
  <Paragraphs>122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Lato</vt:lpstr>
      <vt:lpstr>Office Theme</vt:lpstr>
      <vt:lpstr>PowerPoint Presentation</vt:lpstr>
      <vt:lpstr>PowerPoint Presentation</vt:lpstr>
      <vt:lpstr>Table of contents:</vt:lpstr>
      <vt:lpstr>Introduction </vt:lpstr>
      <vt:lpstr>1. Problem Statement </vt:lpstr>
      <vt:lpstr>1. Problem Statement </vt:lpstr>
      <vt:lpstr>1. Problem Statement </vt:lpstr>
      <vt:lpstr>2. Input/ Output </vt:lpstr>
      <vt:lpstr>Proposed Method</vt:lpstr>
      <vt:lpstr>1. Proposed Method</vt:lpstr>
      <vt:lpstr>1. Proposed Method</vt:lpstr>
      <vt:lpstr>1. Proposed Method</vt:lpstr>
      <vt:lpstr>1. Proposed Method</vt:lpstr>
      <vt:lpstr>1. Proposed Method</vt:lpstr>
      <vt:lpstr>2. Algorithm Overview</vt:lpstr>
      <vt:lpstr>2. Algorithm Overview</vt:lpstr>
      <vt:lpstr>2. Algorithm Overview</vt:lpstr>
      <vt:lpstr>2. Algorithm Overview</vt:lpstr>
      <vt:lpstr>2. Algorithm Overview</vt:lpstr>
      <vt:lpstr>3.1 Experiment</vt:lpstr>
      <vt:lpstr>3.1 Experiment</vt:lpstr>
      <vt:lpstr>3.1 Experiment</vt:lpstr>
      <vt:lpstr>3.1 Experiment</vt:lpstr>
      <vt:lpstr>3.1 Experiment</vt:lpstr>
      <vt:lpstr>3. Experiment</vt:lpstr>
      <vt:lpstr>3. Experiment</vt:lpstr>
      <vt:lpstr>3. Experiment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Bui Minh Ngoc 20224328</cp:lastModifiedBy>
  <cp:revision>1</cp:revision>
  <dcterms:created xsi:type="dcterms:W3CDTF">2021-05-28T04:32:29Z</dcterms:created>
  <dcterms:modified xsi:type="dcterms:W3CDTF">2025-01-05T18:27:23Z</dcterms:modified>
</cp:coreProperties>
</file>